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8"/>
  </p:notesMasterIdLst>
  <p:sldIdLst>
    <p:sldId id="256" r:id="rId2"/>
    <p:sldId id="257" r:id="rId3"/>
    <p:sldId id="270" r:id="rId4"/>
    <p:sldId id="273" r:id="rId5"/>
    <p:sldId id="260" r:id="rId6"/>
    <p:sldId id="261" r:id="rId7"/>
    <p:sldId id="268" r:id="rId8"/>
    <p:sldId id="269" r:id="rId9"/>
    <p:sldId id="264" r:id="rId10"/>
    <p:sldId id="262" r:id="rId11"/>
    <p:sldId id="266" r:id="rId12"/>
    <p:sldId id="267" r:id="rId13"/>
    <p:sldId id="272" r:id="rId14"/>
    <p:sldId id="271" r:id="rId15"/>
    <p:sldId id="274" r:id="rId16"/>
    <p:sldId id="263" r:id="rId17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5" d="100"/>
          <a:sy n="85" d="100"/>
        </p:scale>
        <p:origin x="740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Shape 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258470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  <a:endParaRPr lang="zh-TW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  <a:endParaRPr lang="zh-TW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  <a:endParaRPr lang="zh-TW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  <a:endParaRPr lang="zh-TW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  <a:endParaRPr lang="zh-TW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  <a:endParaRPr lang="zh-TW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  <a:endParaRPr lang="zh-TW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  <a:endParaRPr lang="zh-TW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  <a:endParaRPr lang="zh-TW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  <a:endParaRPr lang="zh-TW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  <a:endParaRPr lang="zh-TW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35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zh-TW" sz="1000">
                <a:solidFill>
                  <a:schemeClr val="dk2"/>
                </a:solidFill>
              </a:rPr>
              <a:t>‹#›</a:t>
            </a:fld>
            <a:endParaRPr lang="zh-TW" sz="1000">
              <a:solidFill>
                <a:schemeClr val="dk2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ctrTitle"/>
          </p:nvPr>
        </p:nvSpPr>
        <p:spPr>
          <a:xfrm>
            <a:off x="227184" y="383426"/>
            <a:ext cx="8520600" cy="945912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 altLang="en-US" b="1" dirty="0" smtClean="0">
                <a:solidFill>
                  <a:schemeClr val="bg1"/>
                </a:solidFill>
              </a:rPr>
              <a:t>社群媒體分析</a:t>
            </a:r>
            <a:r>
              <a:rPr lang="zh-TW" b="1" dirty="0" smtClean="0">
                <a:solidFill>
                  <a:schemeClr val="bg1"/>
                </a:solidFill>
              </a:rPr>
              <a:t>期末報告</a:t>
            </a:r>
            <a:endParaRPr lang="zh-TW" b="1" dirty="0">
              <a:solidFill>
                <a:schemeClr val="bg1"/>
              </a:solidFill>
            </a:endParaRPr>
          </a:p>
        </p:txBody>
      </p:sp>
      <p:sp>
        <p:nvSpPr>
          <p:cNvPr id="55" name="Shape 55"/>
          <p:cNvSpPr txBox="1">
            <a:spLocks noGrp="1"/>
          </p:cNvSpPr>
          <p:nvPr>
            <p:ph type="subTitle" idx="1"/>
          </p:nvPr>
        </p:nvSpPr>
        <p:spPr>
          <a:xfrm>
            <a:off x="-53788" y="3133802"/>
            <a:ext cx="3184526" cy="792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 altLang="en-US" dirty="0" smtClean="0">
                <a:solidFill>
                  <a:schemeClr val="bg1"/>
                </a:solidFill>
              </a:rPr>
              <a:t>姓</a:t>
            </a:r>
            <a:r>
              <a:rPr lang="zh-TW" altLang="en-US" dirty="0">
                <a:solidFill>
                  <a:schemeClr val="bg1"/>
                </a:solidFill>
              </a:rPr>
              <a:t>名</a:t>
            </a:r>
            <a:r>
              <a:rPr lang="zh-TW" dirty="0" smtClean="0">
                <a:solidFill>
                  <a:schemeClr val="bg1"/>
                </a:solidFill>
              </a:rPr>
              <a:t>：</a:t>
            </a:r>
            <a:r>
              <a:rPr lang="zh-TW" altLang="en-US" dirty="0" smtClean="0">
                <a:solidFill>
                  <a:schemeClr val="bg1"/>
                </a:solidFill>
              </a:rPr>
              <a:t>黃佳郁</a:t>
            </a:r>
            <a:endParaRPr lang="zh-TW" dirty="0">
              <a:solidFill>
                <a:schemeClr val="bg1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zh-TW" dirty="0">
                <a:solidFill>
                  <a:schemeClr val="bg1"/>
                </a:solidFill>
              </a:rPr>
              <a:t>日期</a:t>
            </a:r>
            <a:r>
              <a:rPr lang="zh-TW" dirty="0" smtClean="0">
                <a:solidFill>
                  <a:schemeClr val="bg1"/>
                </a:solidFill>
              </a:rPr>
              <a:t>：</a:t>
            </a:r>
            <a:r>
              <a:rPr lang="en-US" altLang="zh-TW" dirty="0" smtClean="0">
                <a:solidFill>
                  <a:schemeClr val="bg1"/>
                </a:solidFill>
              </a:rPr>
              <a:t>2017/01/15</a:t>
            </a:r>
            <a:endParaRPr lang="zh-TW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 sz="3200" b="1" dirty="0"/>
              <a:t>資料分析</a:t>
            </a:r>
            <a:r>
              <a:rPr lang="zh-TW" sz="3200" b="1" dirty="0" smtClean="0"/>
              <a:t>結果</a:t>
            </a:r>
            <a:endParaRPr lang="zh-TW" sz="3200" b="1" dirty="0"/>
          </a:p>
        </p:txBody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311700" y="2166079"/>
            <a:ext cx="8520600" cy="2402796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r>
              <a:rPr lang="zh-TW" altLang="en-US" dirty="0"/>
              <a:t>藉</a:t>
            </a:r>
            <a:r>
              <a:rPr lang="zh-TW" altLang="en-US" dirty="0" smtClean="0"/>
              <a:t>由統計結果發現，實際</a:t>
            </a:r>
            <a:r>
              <a:rPr lang="zh-TW" altLang="en-US" dirty="0" smtClean="0"/>
              <a:t>並不完全如</a:t>
            </a:r>
            <a:r>
              <a:rPr lang="zh-TW" altLang="en-US" dirty="0" smtClean="0"/>
              <a:t>所觀察的</a:t>
            </a:r>
            <a:r>
              <a:rPr lang="zh-TW" altLang="en-US" dirty="0" smtClean="0"/>
              <a:t>，將於結果進行詳細說明。</a:t>
            </a:r>
            <a:endParaRPr lang="en-US" altLang="zh-TW" dirty="0" smtClean="0"/>
          </a:p>
          <a:p>
            <a:pPr marL="457200" lvl="0" indent="-228600" rtl="0">
              <a:spcBef>
                <a:spcPts val="0"/>
              </a:spcBef>
            </a:pPr>
            <a:r>
              <a:rPr lang="zh-TW" altLang="en-US" dirty="0" smtClean="0"/>
              <a:t>以下為分析結果：</a:t>
            </a:r>
            <a:endParaRPr lang="zh-TW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各</a:t>
            </a:r>
            <a:r>
              <a:rPr lang="zh-TW" altLang="en-US" dirty="0" smtClean="0"/>
              <a:t>粉絲頁的</a:t>
            </a:r>
            <a:r>
              <a:rPr lang="en-US" altLang="zh-TW" dirty="0" err="1" smtClean="0"/>
              <a:t>po</a:t>
            </a:r>
            <a:r>
              <a:rPr lang="zh-TW" altLang="en-US" dirty="0" smtClean="0"/>
              <a:t>文類別及各類別文章數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/>
          <a:srcRect l="14200" t="30154" r="55008" b="13240"/>
          <a:stretch/>
        </p:blipFill>
        <p:spPr>
          <a:xfrm>
            <a:off x="3132944" y="1802500"/>
            <a:ext cx="2990538" cy="3092406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/>
          <a:srcRect l="13844" t="37659" r="56384" b="6604"/>
          <a:stretch/>
        </p:blipFill>
        <p:spPr>
          <a:xfrm>
            <a:off x="6123482" y="1802500"/>
            <a:ext cx="2936048" cy="3091789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4"/>
          <a:srcRect l="14035" t="29467" r="56424" b="14698"/>
          <a:stretch/>
        </p:blipFill>
        <p:spPr>
          <a:xfrm>
            <a:off x="224853" y="1802500"/>
            <a:ext cx="2908091" cy="3091789"/>
          </a:xfrm>
          <a:prstGeom prst="rect">
            <a:avLst/>
          </a:prstGeom>
        </p:spPr>
      </p:pic>
      <p:sp>
        <p:nvSpPr>
          <p:cNvPr id="9" name="文字方塊 8"/>
          <p:cNvSpPr txBox="1"/>
          <p:nvPr/>
        </p:nvSpPr>
        <p:spPr>
          <a:xfrm>
            <a:off x="1026826" y="1494723"/>
            <a:ext cx="8018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Domino</a:t>
            </a:r>
            <a:endParaRPr lang="zh-TW" altLang="en-US" dirty="0"/>
          </a:p>
        </p:txBody>
      </p:sp>
      <p:sp>
        <p:nvSpPr>
          <p:cNvPr id="10" name="文字方塊 9"/>
          <p:cNvSpPr txBox="1"/>
          <p:nvPr/>
        </p:nvSpPr>
        <p:spPr>
          <a:xfrm>
            <a:off x="4204741" y="1494723"/>
            <a:ext cx="8819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 smtClean="0"/>
              <a:t>PChome</a:t>
            </a:r>
            <a:endParaRPr lang="zh-TW" altLang="en-US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7092794" y="1476910"/>
            <a:ext cx="9813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 smtClean="0"/>
              <a:t>Cathaylife</a:t>
            </a:r>
            <a:endParaRPr lang="zh-TW" altLang="en-US" dirty="0"/>
          </a:p>
        </p:txBody>
      </p:sp>
      <p:sp>
        <p:nvSpPr>
          <p:cNvPr id="3" name="文字方塊 2"/>
          <p:cNvSpPr txBox="1"/>
          <p:nvPr/>
        </p:nvSpPr>
        <p:spPr>
          <a:xfrm>
            <a:off x="492026" y="1169133"/>
            <a:ext cx="52309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藉由此分析，可以發現個粉絲專頁習慣</a:t>
            </a:r>
            <a:r>
              <a:rPr lang="en-US" altLang="zh-TW" dirty="0" err="1" smtClean="0"/>
              <a:t>po</a:t>
            </a:r>
            <a:r>
              <a:rPr lang="zh-TW" altLang="en-US" dirty="0" smtClean="0"/>
              <a:t>文的類別，如圖所示：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82996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/>
          <a:srcRect l="13942" t="30929" r="22260" b="13272"/>
          <a:stretch/>
        </p:blipFill>
        <p:spPr>
          <a:xfrm>
            <a:off x="4645557" y="855825"/>
            <a:ext cx="4408503" cy="2168890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3"/>
          <a:srcRect l="13693" t="30692" r="21947" b="12448"/>
          <a:stretch/>
        </p:blipFill>
        <p:spPr>
          <a:xfrm>
            <a:off x="46762" y="187956"/>
            <a:ext cx="4598795" cy="228542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4"/>
          <a:srcRect l="14005" t="31983" r="21161" b="11077"/>
          <a:stretch/>
        </p:blipFill>
        <p:spPr>
          <a:xfrm>
            <a:off x="1271071" y="2847824"/>
            <a:ext cx="4430914" cy="2188871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46762" y="2156199"/>
            <a:ext cx="8018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Domino</a:t>
            </a:r>
            <a:endParaRPr lang="zh-TW" altLang="en-US" dirty="0"/>
          </a:p>
        </p:txBody>
      </p:sp>
      <p:sp>
        <p:nvSpPr>
          <p:cNvPr id="8" name="文字方塊 7"/>
          <p:cNvSpPr txBox="1"/>
          <p:nvPr/>
        </p:nvSpPr>
        <p:spPr>
          <a:xfrm>
            <a:off x="8220150" y="2716938"/>
            <a:ext cx="8819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 smtClean="0"/>
              <a:t>PChome</a:t>
            </a:r>
            <a:endParaRPr lang="zh-TW" altLang="en-US" dirty="0"/>
          </a:p>
        </p:txBody>
      </p:sp>
      <p:sp>
        <p:nvSpPr>
          <p:cNvPr id="9" name="文字方塊 8"/>
          <p:cNvSpPr txBox="1"/>
          <p:nvPr/>
        </p:nvSpPr>
        <p:spPr>
          <a:xfrm>
            <a:off x="4720626" y="4743907"/>
            <a:ext cx="9813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 smtClean="0"/>
              <a:t>Cathaylife</a:t>
            </a:r>
            <a:endParaRPr lang="zh-TW" altLang="en-US" dirty="0"/>
          </a:p>
        </p:txBody>
      </p:sp>
      <p:sp>
        <p:nvSpPr>
          <p:cNvPr id="10" name="文字方塊 9"/>
          <p:cNvSpPr txBox="1"/>
          <p:nvPr/>
        </p:nvSpPr>
        <p:spPr>
          <a:xfrm>
            <a:off x="5935353" y="3876816"/>
            <a:ext cx="28969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依據各</a:t>
            </a:r>
            <a:r>
              <a:rPr lang="en-US" altLang="zh-TW" dirty="0" err="1" smtClean="0"/>
              <a:t>po</a:t>
            </a:r>
            <a:r>
              <a:rPr lang="zh-TW" altLang="en-US" dirty="0" smtClean="0"/>
              <a:t>文類別的</a:t>
            </a:r>
            <a:r>
              <a:rPr lang="zh-TW" altLang="en-US" dirty="0"/>
              <a:t>評論</a:t>
            </a:r>
            <a:r>
              <a:rPr lang="zh-TW" altLang="en-US" dirty="0" smtClean="0"/>
              <a:t>數及</a:t>
            </a:r>
            <a:r>
              <a:rPr lang="zh-TW" altLang="en-US" dirty="0"/>
              <a:t>點</a:t>
            </a:r>
            <a:r>
              <a:rPr lang="zh-TW" altLang="en-US" dirty="0" smtClean="0"/>
              <a:t>讚</a:t>
            </a:r>
            <a:r>
              <a:rPr lang="zh-TW" altLang="en-US" dirty="0"/>
              <a:t>數</a:t>
            </a:r>
          </a:p>
        </p:txBody>
      </p:sp>
    </p:spTree>
    <p:extLst>
      <p:ext uri="{BB962C8B-B14F-4D97-AF65-F5344CB8AC3E}">
        <p14:creationId xmlns:p14="http://schemas.microsoft.com/office/powerpoint/2010/main" val="3511098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三粉絲專頁依據各類別</a:t>
            </a:r>
            <a:r>
              <a:rPr lang="en-US" altLang="zh-TW" dirty="0" err="1"/>
              <a:t>po</a:t>
            </a:r>
            <a:r>
              <a:rPr lang="zh-TW" altLang="en-US" dirty="0"/>
              <a:t>分類</a:t>
            </a:r>
            <a:r>
              <a:rPr lang="zh-TW" altLang="en-US" dirty="0" smtClean="0"/>
              <a:t>分析按</a:t>
            </a:r>
            <a:r>
              <a:rPr lang="zh-TW" altLang="en-US" dirty="0"/>
              <a:t>讚</a:t>
            </a:r>
            <a:r>
              <a:rPr lang="zh-TW" altLang="en-US" dirty="0" smtClean="0"/>
              <a:t>數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/>
          <a:srcRect l="19240" t="32277" r="45760" b="6958"/>
          <a:stretch/>
        </p:blipFill>
        <p:spPr>
          <a:xfrm>
            <a:off x="82446" y="1896255"/>
            <a:ext cx="3200400" cy="312545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/>
          <a:srcRect l="19346" t="30172" r="47540" b="8771"/>
          <a:stretch/>
        </p:blipFill>
        <p:spPr>
          <a:xfrm>
            <a:off x="3072445" y="1896255"/>
            <a:ext cx="3013561" cy="312545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4"/>
          <a:srcRect l="19022" t="33743" r="47782" b="5491"/>
          <a:stretch/>
        </p:blipFill>
        <p:spPr>
          <a:xfrm>
            <a:off x="6086006" y="1896256"/>
            <a:ext cx="3035509" cy="3125450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110367" y="1640008"/>
            <a:ext cx="8018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Domino</a:t>
            </a:r>
            <a:endParaRPr lang="zh-TW" altLang="en-US" dirty="0"/>
          </a:p>
        </p:txBody>
      </p:sp>
      <p:sp>
        <p:nvSpPr>
          <p:cNvPr id="9" name="文字方塊 8"/>
          <p:cNvSpPr txBox="1"/>
          <p:nvPr/>
        </p:nvSpPr>
        <p:spPr>
          <a:xfrm>
            <a:off x="3209394" y="1612838"/>
            <a:ext cx="8819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 smtClean="0"/>
              <a:t>PChome</a:t>
            </a:r>
            <a:endParaRPr lang="zh-TW" altLang="en-US" dirty="0"/>
          </a:p>
        </p:txBody>
      </p:sp>
      <p:sp>
        <p:nvSpPr>
          <p:cNvPr id="10" name="文字方塊 9"/>
          <p:cNvSpPr txBox="1"/>
          <p:nvPr/>
        </p:nvSpPr>
        <p:spPr>
          <a:xfrm>
            <a:off x="6008404" y="1612837"/>
            <a:ext cx="9813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 smtClean="0"/>
              <a:t>Cathaylife</a:t>
            </a:r>
            <a:endParaRPr lang="zh-TW" altLang="en-US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311700" y="1107666"/>
            <a:ext cx="83102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將箱型圖設定</a:t>
            </a:r>
            <a:r>
              <a:rPr lang="en-US" altLang="zh-TW" dirty="0" smtClean="0"/>
              <a:t>o</a:t>
            </a:r>
            <a:r>
              <a:rPr lang="en-US" altLang="zh-TW" dirty="0" smtClean="0"/>
              <a:t>utlier</a:t>
            </a:r>
            <a:r>
              <a:rPr lang="zh-TW" altLang="en-US" dirty="0" smtClean="0"/>
              <a:t>後觀察，可以發現，</a:t>
            </a:r>
            <a:r>
              <a:rPr lang="en-US" altLang="zh-TW" dirty="0" smtClean="0"/>
              <a:t>Domino</a:t>
            </a:r>
            <a:r>
              <a:rPr lang="zh-TW" altLang="en-US" dirty="0" smtClean="0"/>
              <a:t>，正如最開始所提的，在影片</a:t>
            </a:r>
            <a:r>
              <a:rPr lang="en-US" altLang="zh-TW" dirty="0" err="1" smtClean="0"/>
              <a:t>po</a:t>
            </a:r>
            <a:r>
              <a:rPr lang="zh-TW" altLang="en-US" dirty="0" smtClean="0"/>
              <a:t>文部份的按讚數最多</a:t>
            </a:r>
            <a:endParaRPr lang="en-US" altLang="zh-TW" dirty="0" smtClean="0"/>
          </a:p>
          <a:p>
            <a:r>
              <a:rPr lang="zh-TW" altLang="en-US" dirty="0" smtClean="0"/>
              <a:t>然而，另兩個則不然，以相片為最高，影片則次之，但由此可見，影片仍會影響按讚數多寡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861653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三粉絲專頁依據各類別</a:t>
            </a:r>
            <a:r>
              <a:rPr lang="en-US" altLang="zh-TW" dirty="0" err="1" smtClean="0"/>
              <a:t>po</a:t>
            </a:r>
            <a:r>
              <a:rPr lang="zh-TW" altLang="en-US" dirty="0" smtClean="0"/>
              <a:t>分類分析留言數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l="19214" t="32204" r="44884" b="6739"/>
          <a:stretch/>
        </p:blipFill>
        <p:spPr>
          <a:xfrm>
            <a:off x="0" y="2010556"/>
            <a:ext cx="3209394" cy="3070173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/>
          <a:srcRect l="19030" t="31368" r="45806" b="7722"/>
          <a:stretch/>
        </p:blipFill>
        <p:spPr>
          <a:xfrm>
            <a:off x="2884119" y="2010556"/>
            <a:ext cx="3150967" cy="3070173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4"/>
          <a:srcRect l="18604" t="30069" r="45576" b="7272"/>
          <a:stretch/>
        </p:blipFill>
        <p:spPr>
          <a:xfrm>
            <a:off x="6035086" y="2010556"/>
            <a:ext cx="3120154" cy="3070174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110367" y="1640008"/>
            <a:ext cx="8018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Domino</a:t>
            </a:r>
            <a:endParaRPr lang="zh-TW" altLang="en-US" dirty="0"/>
          </a:p>
        </p:txBody>
      </p:sp>
      <p:sp>
        <p:nvSpPr>
          <p:cNvPr id="8" name="文字方塊 7"/>
          <p:cNvSpPr txBox="1"/>
          <p:nvPr/>
        </p:nvSpPr>
        <p:spPr>
          <a:xfrm>
            <a:off x="3209394" y="1612838"/>
            <a:ext cx="8819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 smtClean="0"/>
              <a:t>PChome</a:t>
            </a:r>
            <a:endParaRPr lang="zh-TW" altLang="en-US" dirty="0"/>
          </a:p>
        </p:txBody>
      </p:sp>
      <p:sp>
        <p:nvSpPr>
          <p:cNvPr id="9" name="文字方塊 8"/>
          <p:cNvSpPr txBox="1"/>
          <p:nvPr/>
        </p:nvSpPr>
        <p:spPr>
          <a:xfrm>
            <a:off x="6008404" y="1612837"/>
            <a:ext cx="9813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 smtClean="0"/>
              <a:t>Cathaylife</a:t>
            </a:r>
            <a:endParaRPr lang="zh-TW" altLang="en-US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311700" y="1107666"/>
            <a:ext cx="8520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再將留言數也設定</a:t>
            </a:r>
            <a:r>
              <a:rPr lang="en-US" altLang="zh-TW" dirty="0" smtClean="0"/>
              <a:t>outlier</a:t>
            </a:r>
            <a:r>
              <a:rPr lang="zh-TW" altLang="en-US" dirty="0" smtClean="0"/>
              <a:t>，可以發現，在留言數部分，仍然只有</a:t>
            </a:r>
            <a:r>
              <a:rPr lang="en-US" altLang="zh-TW" dirty="0" smtClean="0"/>
              <a:t>Domino</a:t>
            </a:r>
            <a:r>
              <a:rPr lang="zh-TW" altLang="en-US" dirty="0" smtClean="0"/>
              <a:t>影片留言數最高，且與另兩者相比，其特別明顯，值得進一步探討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57130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透過</a:t>
            </a:r>
            <a:r>
              <a:rPr lang="en-US" altLang="zh-TW" dirty="0" err="1" smtClean="0"/>
              <a:t>sklearn</a:t>
            </a:r>
            <a:r>
              <a:rPr lang="zh-TW" altLang="en-US" dirty="0" smtClean="0"/>
              <a:t>分析一些活動關鍵字眼與</a:t>
            </a:r>
            <a:r>
              <a:rPr lang="en-US" altLang="zh-TW" dirty="0" err="1" smtClean="0"/>
              <a:t>po</a:t>
            </a:r>
            <a:r>
              <a:rPr lang="zh-TW" altLang="en-US" dirty="0" smtClean="0"/>
              <a:t>文的類型是否有相關</a:t>
            </a:r>
            <a:endParaRPr lang="en-US" altLang="zh-TW" dirty="0" smtClean="0"/>
          </a:p>
          <a:p>
            <a:r>
              <a:rPr lang="zh-TW" altLang="en-US" dirty="0" smtClean="0"/>
              <a:t>程式碼已完成，但</a:t>
            </a:r>
            <a:r>
              <a:rPr lang="en-US" altLang="zh-TW" dirty="0" smtClean="0"/>
              <a:t>…</a:t>
            </a:r>
            <a:r>
              <a:rPr lang="en-US" altLang="zh-TW" dirty="0" err="1" smtClean="0"/>
              <a:t>iPython</a:t>
            </a:r>
            <a:r>
              <a:rPr lang="zh-TW" altLang="en-US" dirty="0" smtClean="0"/>
              <a:t> </a:t>
            </a:r>
            <a:r>
              <a:rPr lang="en-US" altLang="zh-TW" dirty="0" err="1" smtClean="0"/>
              <a:t>noteboo</a:t>
            </a:r>
            <a:r>
              <a:rPr lang="zh-TW" altLang="en-US" dirty="0" smtClean="0"/>
              <a:t>當掉</a:t>
            </a:r>
            <a:r>
              <a:rPr lang="zh-TW" altLang="en-US" dirty="0"/>
              <a:t>了</a:t>
            </a:r>
            <a:r>
              <a:rPr lang="en-US" altLang="zh-TW" dirty="0" smtClean="0"/>
              <a:t>QQ</a:t>
            </a:r>
          </a:p>
          <a:p>
            <a:r>
              <a:rPr lang="zh-TW" altLang="en-US" dirty="0" smtClean="0"/>
              <a:t>可能因為資料量大，而導致記體體空間不足</a:t>
            </a:r>
            <a:endParaRPr lang="en-US" altLang="zh-TW" dirty="0" smtClean="0"/>
          </a:p>
          <a:p>
            <a:r>
              <a:rPr lang="zh-TW" altLang="en-US" dirty="0" smtClean="0"/>
              <a:t>有些粉絲專頁的留言數及按讚數總和非常多，若要抓取使用者資訊，可能倒至此問題</a:t>
            </a:r>
            <a:endParaRPr lang="en-US" altLang="zh-TW" dirty="0" smtClean="0"/>
          </a:p>
          <a:p>
            <a:r>
              <a:rPr lang="zh-TW" altLang="en-US" dirty="0"/>
              <a:t>已</a:t>
            </a:r>
            <a:r>
              <a:rPr lang="zh-TW" altLang="en-US" dirty="0" smtClean="0"/>
              <a:t>完成利用圖表顯示其關聯</a:t>
            </a:r>
            <a:r>
              <a:rPr lang="zh-TW" altLang="en-US" dirty="0"/>
              <a:t>性</a:t>
            </a:r>
          </a:p>
        </p:txBody>
      </p:sp>
    </p:spTree>
    <p:extLst>
      <p:ext uri="{BB962C8B-B14F-4D97-AF65-F5344CB8AC3E}">
        <p14:creationId xmlns:p14="http://schemas.microsoft.com/office/powerpoint/2010/main" val="14492383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 sz="3200" b="1" dirty="0"/>
              <a:t>結語</a:t>
            </a:r>
          </a:p>
        </p:txBody>
      </p:sp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311700" y="2053651"/>
            <a:ext cx="8520600" cy="2515223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600"/>
              </a:spcBef>
            </a:pPr>
            <a:r>
              <a:rPr lang="en-US" altLang="zh-TW" dirty="0" smtClean="0"/>
              <a:t>		</a:t>
            </a:r>
            <a:r>
              <a:rPr lang="zh-TW" dirty="0" smtClean="0"/>
              <a:t>透過</a:t>
            </a:r>
            <a:r>
              <a:rPr lang="zh-TW" dirty="0"/>
              <a:t>這個</a:t>
            </a:r>
            <a:r>
              <a:rPr lang="zh-TW" dirty="0" smtClean="0"/>
              <a:t>作業</a:t>
            </a:r>
            <a:r>
              <a:rPr lang="zh-TW" altLang="en-US" dirty="0" smtClean="0"/>
              <a:t>了解當獲得資料時，可藉由</a:t>
            </a:r>
            <a:r>
              <a:rPr lang="zh-TW" altLang="en-US" dirty="0" smtClean="0"/>
              <a:t>那些</a:t>
            </a:r>
            <a:r>
              <a:rPr lang="zh-TW" altLang="en-US" dirty="0" smtClean="0"/>
              <a:t>方</a:t>
            </a:r>
            <a:r>
              <a:rPr lang="zh-TW" altLang="en-US" dirty="0"/>
              <a:t>式</a:t>
            </a:r>
            <a:r>
              <a:rPr lang="zh-TW" altLang="en-US" dirty="0" smtClean="0"/>
              <a:t>進行</a:t>
            </a:r>
            <a:r>
              <a:rPr lang="zh-TW" altLang="en-US" dirty="0" smtClean="0"/>
              <a:t>分析，除了實際觀察外，亦可透過實際進行分析驗證</a:t>
            </a:r>
            <a:r>
              <a:rPr lang="zh-TW" altLang="en-US" dirty="0"/>
              <a:t>其</a:t>
            </a:r>
            <a:r>
              <a:rPr lang="zh-TW" altLang="en-US" dirty="0" smtClean="0"/>
              <a:t>正確性，我認為，</a:t>
            </a:r>
            <a:r>
              <a:rPr lang="zh-TW" altLang="en-US" dirty="0"/>
              <a:t>藉</a:t>
            </a:r>
            <a:r>
              <a:rPr lang="zh-TW" altLang="en-US" dirty="0" smtClean="0"/>
              <a:t>由各項分析結果，有助於提升銷售量，探討顧客群所感興趣的東西，並以他所感興趣的方式進行，可吸引更多的客戶</a:t>
            </a:r>
            <a:r>
              <a:rPr lang="zh-TW" altLang="en-US" dirty="0" smtClean="0"/>
              <a:t>。除了以上所探討的類別、文字多寡、活動等，亦能透過年齡層進行分析，在商業行為上，年齡亦是一大影響因素。此外，極端值亦是值得分析的另一個</a:t>
            </a:r>
            <a:r>
              <a:rPr lang="zh-TW" altLang="en-US" smtClean="0"/>
              <a:t>方向。由於資料集較大，透過與巨量資料運結合，應該可以達成更好的分析結果。</a:t>
            </a:r>
            <a:endParaRPr lang="zh-TW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 sz="3200" b="1" dirty="0"/>
              <a:t>報告大綱</a:t>
            </a:r>
          </a:p>
        </p:txBody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891914" y="1484025"/>
            <a:ext cx="7940385" cy="308484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14350" lvl="0" indent="-28575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TW" dirty="0"/>
              <a:t>背景與觀察</a:t>
            </a:r>
          </a:p>
          <a:p>
            <a:pPr marL="514350" lvl="0" indent="-28575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TW" dirty="0"/>
              <a:t>分析方法與目的</a:t>
            </a:r>
          </a:p>
          <a:p>
            <a:pPr marL="514350" lvl="0" indent="-28575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TW" dirty="0"/>
              <a:t>資料統計</a:t>
            </a:r>
          </a:p>
          <a:p>
            <a:pPr marL="514350" lvl="0" indent="-28575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TW" dirty="0"/>
              <a:t>資料分析結果</a:t>
            </a:r>
          </a:p>
          <a:p>
            <a:pPr marL="514350" lvl="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TW" dirty="0"/>
              <a:t>結論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2"/>
          <a:srcRect l="27535" t="21813" r="46045" b="19640"/>
          <a:stretch/>
        </p:blipFill>
        <p:spPr>
          <a:xfrm>
            <a:off x="193151" y="307299"/>
            <a:ext cx="2952037" cy="3679823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/>
          <a:srcRect l="27297" t="21461" r="46111" b="15158"/>
          <a:stretch/>
        </p:blipFill>
        <p:spPr>
          <a:xfrm>
            <a:off x="2057287" y="987584"/>
            <a:ext cx="2648741" cy="3551150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4"/>
          <a:srcRect l="27899" t="32486" r="40509" b="32138"/>
          <a:stretch/>
        </p:blipFill>
        <p:spPr>
          <a:xfrm>
            <a:off x="4107866" y="1952212"/>
            <a:ext cx="4924596" cy="3101855"/>
          </a:xfrm>
          <a:prstGeom prst="rect">
            <a:avLst/>
          </a:prstGeom>
        </p:spPr>
      </p:pic>
      <p:sp>
        <p:nvSpPr>
          <p:cNvPr id="9" name="文字方塊 8"/>
          <p:cNvSpPr txBox="1"/>
          <p:nvPr/>
        </p:nvSpPr>
        <p:spPr>
          <a:xfrm>
            <a:off x="5407458" y="1536492"/>
            <a:ext cx="35958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藉由觀察，發現影片好像時常有較多人點讚</a:t>
            </a:r>
            <a:endParaRPr lang="zh-TW" altLang="en-US" dirty="0"/>
          </a:p>
        </p:txBody>
      </p:sp>
      <p:sp>
        <p:nvSpPr>
          <p:cNvPr id="10" name="圓角矩形 9"/>
          <p:cNvSpPr/>
          <p:nvPr/>
        </p:nvSpPr>
        <p:spPr>
          <a:xfrm>
            <a:off x="4078718" y="3125741"/>
            <a:ext cx="508272" cy="31508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圓角矩形 10"/>
          <p:cNvSpPr/>
          <p:nvPr/>
        </p:nvSpPr>
        <p:spPr>
          <a:xfrm>
            <a:off x="5715648" y="3182793"/>
            <a:ext cx="508272" cy="31508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圓角矩形 11"/>
          <p:cNvSpPr/>
          <p:nvPr/>
        </p:nvSpPr>
        <p:spPr>
          <a:xfrm>
            <a:off x="7374055" y="4738981"/>
            <a:ext cx="508272" cy="31508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圓角矩形 12"/>
          <p:cNvSpPr/>
          <p:nvPr/>
        </p:nvSpPr>
        <p:spPr>
          <a:xfrm>
            <a:off x="5715648" y="4581438"/>
            <a:ext cx="508272" cy="31508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圓角矩形 13"/>
          <p:cNvSpPr/>
          <p:nvPr/>
        </p:nvSpPr>
        <p:spPr>
          <a:xfrm>
            <a:off x="4078718" y="4601601"/>
            <a:ext cx="508272" cy="31508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圓角矩形 14"/>
          <p:cNvSpPr/>
          <p:nvPr/>
        </p:nvSpPr>
        <p:spPr>
          <a:xfrm>
            <a:off x="7366733" y="3182793"/>
            <a:ext cx="508272" cy="31508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圓角矩形 15"/>
          <p:cNvSpPr/>
          <p:nvPr/>
        </p:nvSpPr>
        <p:spPr>
          <a:xfrm>
            <a:off x="193151" y="3677502"/>
            <a:ext cx="508272" cy="31508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圓角矩形 16"/>
          <p:cNvSpPr/>
          <p:nvPr/>
        </p:nvSpPr>
        <p:spPr>
          <a:xfrm>
            <a:off x="2057287" y="4286515"/>
            <a:ext cx="508272" cy="31508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文字方塊 17"/>
          <p:cNvSpPr txBox="1"/>
          <p:nvPr/>
        </p:nvSpPr>
        <p:spPr>
          <a:xfrm>
            <a:off x="603263" y="4634784"/>
            <a:ext cx="34163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偶爾人數會多得很誇張，通常是有活動時</a:t>
            </a:r>
            <a:endParaRPr lang="zh-TW" altLang="en-US" dirty="0"/>
          </a:p>
        </p:txBody>
      </p:sp>
      <p:sp>
        <p:nvSpPr>
          <p:cNvPr id="19" name="Shape 72"/>
          <p:cNvSpPr txBox="1">
            <a:spLocks noGrp="1"/>
          </p:cNvSpPr>
          <p:nvPr>
            <p:ph type="title"/>
          </p:nvPr>
        </p:nvSpPr>
        <p:spPr>
          <a:xfrm>
            <a:off x="4765498" y="307299"/>
            <a:ext cx="4237816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 sz="3200" b="1" dirty="0"/>
              <a:t>背景與觀察- 觀察案例</a:t>
            </a:r>
          </a:p>
        </p:txBody>
      </p:sp>
    </p:spTree>
    <p:extLst>
      <p:ext uri="{BB962C8B-B14F-4D97-AF65-F5344CB8AC3E}">
        <p14:creationId xmlns:p14="http://schemas.microsoft.com/office/powerpoint/2010/main" val="15841054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l="27495" t="20692" r="46193" b="6157"/>
          <a:stretch/>
        </p:blipFill>
        <p:spPr>
          <a:xfrm>
            <a:off x="6082247" y="879999"/>
            <a:ext cx="2664513" cy="416693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/>
          <a:srcRect l="32825" t="22878" r="47175" b="10674"/>
          <a:stretch/>
        </p:blipFill>
        <p:spPr>
          <a:xfrm>
            <a:off x="299802" y="144404"/>
            <a:ext cx="2555824" cy="4776455"/>
          </a:xfrm>
          <a:prstGeom prst="rect">
            <a:avLst/>
          </a:prstGeom>
        </p:spPr>
      </p:pic>
      <p:sp>
        <p:nvSpPr>
          <p:cNvPr id="6" name="Shape 72"/>
          <p:cNvSpPr txBox="1">
            <a:spLocks noGrp="1"/>
          </p:cNvSpPr>
          <p:nvPr>
            <p:ph type="title"/>
          </p:nvPr>
        </p:nvSpPr>
        <p:spPr>
          <a:xfrm>
            <a:off x="4765498" y="307299"/>
            <a:ext cx="4237816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 sz="3200" b="1" dirty="0"/>
              <a:t>背景與觀察- 觀察案例</a:t>
            </a:r>
          </a:p>
        </p:txBody>
      </p:sp>
      <p:sp>
        <p:nvSpPr>
          <p:cNvPr id="7" name="文字方塊 6"/>
          <p:cNvSpPr txBox="1"/>
          <p:nvPr/>
        </p:nvSpPr>
        <p:spPr>
          <a:xfrm>
            <a:off x="3030081" y="1671403"/>
            <a:ext cx="28777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藉由觀察</a:t>
            </a:r>
            <a:r>
              <a:rPr lang="zh-TW" altLang="en-US" dirty="0" smtClean="0"/>
              <a:t>，文字長短會影響點讚數</a:t>
            </a:r>
            <a:endParaRPr lang="zh-TW" altLang="en-US" dirty="0"/>
          </a:p>
        </p:txBody>
      </p:sp>
      <p:sp>
        <p:nvSpPr>
          <p:cNvPr id="8" name="圓角矩形 7"/>
          <p:cNvSpPr/>
          <p:nvPr/>
        </p:nvSpPr>
        <p:spPr>
          <a:xfrm>
            <a:off x="243477" y="4605773"/>
            <a:ext cx="508272" cy="31508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圓角矩形 8"/>
          <p:cNvSpPr/>
          <p:nvPr/>
        </p:nvSpPr>
        <p:spPr>
          <a:xfrm>
            <a:off x="5977215" y="4763316"/>
            <a:ext cx="508272" cy="31508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942657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 sz="3200" b="1" dirty="0"/>
              <a:t>分析方法與目的</a:t>
            </a:r>
          </a:p>
        </p:txBody>
      </p:sp>
      <p:sp>
        <p:nvSpPr>
          <p:cNvPr id="83" name="Shape 83"/>
          <p:cNvSpPr txBox="1">
            <a:spLocks noGrp="1"/>
          </p:cNvSpPr>
          <p:nvPr>
            <p:ph type="body" idx="1"/>
          </p:nvPr>
        </p:nvSpPr>
        <p:spPr>
          <a:xfrm>
            <a:off x="311700" y="1633927"/>
            <a:ext cx="8520600" cy="2934947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>
              <a:spcBef>
                <a:spcPts val="0"/>
              </a:spcBef>
            </a:pPr>
            <a:r>
              <a:rPr lang="zh-TW" altLang="en-US" dirty="0" smtClean="0"/>
              <a:t>將資料存取於</a:t>
            </a:r>
            <a:r>
              <a:rPr lang="en-US" altLang="zh-TW" dirty="0" err="1" smtClean="0"/>
              <a:t>ElasticSearch</a:t>
            </a:r>
            <a:r>
              <a:rPr lang="zh-TW" altLang="en-US" dirty="0" smtClean="0"/>
              <a:t>，</a:t>
            </a:r>
            <a:r>
              <a:rPr lang="zh-TW" altLang="en-US" dirty="0"/>
              <a:t>藉</a:t>
            </a:r>
            <a:r>
              <a:rPr lang="zh-TW" altLang="en-US" dirty="0" smtClean="0"/>
              <a:t>由分析幾個不同類型但性質相近的粉絲專頁。</a:t>
            </a:r>
            <a:endParaRPr lang="en-US" altLang="zh-TW" dirty="0" smtClean="0"/>
          </a:p>
          <a:p>
            <a:pPr marL="457200" lvl="0" indent="-228600">
              <a:spcBef>
                <a:spcPts val="0"/>
              </a:spcBef>
            </a:pPr>
            <a:r>
              <a:rPr lang="zh-TW" altLang="en-US" dirty="0" smtClean="0"/>
              <a:t>如：達美樂披薩、</a:t>
            </a:r>
            <a:r>
              <a:rPr lang="en-US" altLang="zh-TW" dirty="0" err="1" smtClean="0"/>
              <a:t>Pchome</a:t>
            </a:r>
            <a:r>
              <a:rPr lang="zh-TW" altLang="en-US" dirty="0" smtClean="0"/>
              <a:t> </a:t>
            </a:r>
            <a:r>
              <a:rPr lang="en-US" altLang="zh-TW" dirty="0" smtClean="0"/>
              <a:t>24h</a:t>
            </a:r>
            <a:r>
              <a:rPr lang="zh-TW" altLang="en-US" dirty="0" smtClean="0"/>
              <a:t>購物、國泰人壽（同為服務業，賣披薩、網購平台、賣保險）</a:t>
            </a:r>
            <a:endParaRPr lang="en-US" altLang="zh-TW" dirty="0" smtClean="0"/>
          </a:p>
          <a:p>
            <a:pPr marL="457200" lvl="0" indent="-228600">
              <a:spcBef>
                <a:spcPts val="0"/>
              </a:spcBef>
            </a:pPr>
            <a:r>
              <a:rPr lang="zh-TW" altLang="en-US" dirty="0" smtClean="0"/>
              <a:t>首先取得</a:t>
            </a:r>
            <a:r>
              <a:rPr lang="zh-TW" altLang="en-US" dirty="0"/>
              <a:t>個</a:t>
            </a:r>
            <a:r>
              <a:rPr lang="zh-TW" altLang="en-US" dirty="0" smtClean="0"/>
              <a:t>粉絲專業的基本資料並進行統計，接著針對各個月分進行分析，</a:t>
            </a:r>
            <a:endParaRPr lang="en-US" altLang="zh-TW" dirty="0" smtClean="0"/>
          </a:p>
          <a:p>
            <a:pPr marL="457200" lvl="0" indent="-228600">
              <a:spcBef>
                <a:spcPts val="0"/>
              </a:spcBef>
            </a:pPr>
            <a:r>
              <a:rPr lang="zh-TW" altLang="en-US" dirty="0" smtClean="0"/>
              <a:t>再以不同的分類形式分析按讚人數及評論數，如</a:t>
            </a:r>
            <a:r>
              <a:rPr lang="en-US" altLang="zh-TW" dirty="0" err="1" smtClean="0"/>
              <a:t>po</a:t>
            </a:r>
            <a:r>
              <a:rPr lang="zh-TW" altLang="en-US" dirty="0" smtClean="0"/>
              <a:t>文類型，影片，圖片等，</a:t>
            </a:r>
            <a:endParaRPr lang="en-US" altLang="zh-TW" dirty="0" smtClean="0"/>
          </a:p>
          <a:p>
            <a:pPr marL="457200" lvl="0" indent="-228600">
              <a:spcBef>
                <a:spcPts val="0"/>
              </a:spcBef>
            </a:pPr>
            <a:r>
              <a:rPr lang="zh-TW" altLang="en-US" dirty="0" smtClean="0"/>
              <a:t>藉此驗證觀察結果是否正確。</a:t>
            </a:r>
            <a:endParaRPr lang="zh-TW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>
            <a:spLocks noGrp="1"/>
          </p:cNvSpPr>
          <p:nvPr>
            <p:ph type="title"/>
          </p:nvPr>
        </p:nvSpPr>
        <p:spPr>
          <a:xfrm>
            <a:off x="397239" y="475006"/>
            <a:ext cx="83751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 sz="3200" b="1" dirty="0"/>
              <a:t>資料</a:t>
            </a:r>
            <a:r>
              <a:rPr lang="zh-TW" sz="3200" b="1" dirty="0" smtClean="0"/>
              <a:t>統計</a:t>
            </a:r>
            <a:endParaRPr lang="zh-TW" sz="3200" b="1" dirty="0"/>
          </a:p>
        </p:txBody>
      </p:sp>
      <p:sp>
        <p:nvSpPr>
          <p:cNvPr id="89" name="Shape 89"/>
          <p:cNvSpPr txBox="1">
            <a:spLocks noGrp="1"/>
          </p:cNvSpPr>
          <p:nvPr>
            <p:ph type="body" idx="1"/>
          </p:nvPr>
        </p:nvSpPr>
        <p:spPr>
          <a:xfrm>
            <a:off x="1244183" y="2458387"/>
            <a:ext cx="7303303" cy="1975576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17500" rtl="0">
              <a:spcBef>
                <a:spcPts val="0"/>
              </a:spcBef>
              <a:buSzPct val="100000"/>
            </a:pPr>
            <a:r>
              <a:rPr lang="zh-TW" altLang="en-US" dirty="0" smtClean="0">
                <a:solidFill>
                  <a:srgbClr val="217A94"/>
                </a:solidFill>
                <a:highlight>
                  <a:srgbClr val="FFFFFF"/>
                </a:highlight>
              </a:rPr>
              <a:t>分析</a:t>
            </a:r>
            <a:r>
              <a:rPr lang="en-US" altLang="zh-TW" dirty="0" smtClean="0">
                <a:solidFill>
                  <a:srgbClr val="217A94"/>
                </a:solidFill>
                <a:highlight>
                  <a:srgbClr val="FFFFFF"/>
                </a:highlight>
              </a:rPr>
              <a:t>2015</a:t>
            </a:r>
            <a:r>
              <a:rPr lang="zh-TW" altLang="en-US" dirty="0" smtClean="0">
                <a:solidFill>
                  <a:srgbClr val="217A94"/>
                </a:solidFill>
                <a:highlight>
                  <a:srgbClr val="FFFFFF"/>
                </a:highlight>
              </a:rPr>
              <a:t>年三個粉絲頁的各項資料，統計圖表</a:t>
            </a:r>
            <a:r>
              <a:rPr lang="zh-TW" altLang="en-US" dirty="0" smtClean="0">
                <a:solidFill>
                  <a:srgbClr val="217A94"/>
                </a:solidFill>
                <a:highlight>
                  <a:srgbClr val="FFFFFF"/>
                </a:highlight>
              </a:rPr>
              <a:t>如以下</a:t>
            </a:r>
            <a:r>
              <a:rPr lang="zh-TW" altLang="en-US" dirty="0" smtClean="0">
                <a:solidFill>
                  <a:srgbClr val="217A94"/>
                </a:solidFill>
                <a:highlight>
                  <a:srgbClr val="FFFFFF"/>
                </a:highlight>
              </a:rPr>
              <a:t>：</a:t>
            </a:r>
            <a:endParaRPr lang="zh-TW" dirty="0">
              <a:solidFill>
                <a:srgbClr val="217A94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61797" y="204976"/>
            <a:ext cx="5219671" cy="572700"/>
          </a:xfrm>
        </p:spPr>
        <p:txBody>
          <a:bodyPr/>
          <a:lstStyle/>
          <a:p>
            <a:r>
              <a:rPr lang="en-US" altLang="zh-TW" dirty="0" smtClean="0"/>
              <a:t>Fid=115361891807579Domino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l="18760" t="32542" r="46015" b="5795"/>
          <a:stretch/>
        </p:blipFill>
        <p:spPr>
          <a:xfrm>
            <a:off x="2986785" y="2067176"/>
            <a:ext cx="2986857" cy="2918728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/>
          <a:srcRect l="13566" t="32812" r="53766" b="10650"/>
          <a:stretch/>
        </p:blipFill>
        <p:spPr>
          <a:xfrm>
            <a:off x="108885" y="2070819"/>
            <a:ext cx="2994406" cy="2915085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4"/>
          <a:srcRect l="13432" t="29017" r="22605" b="15428"/>
          <a:stretch/>
        </p:blipFill>
        <p:spPr>
          <a:xfrm>
            <a:off x="5688778" y="53400"/>
            <a:ext cx="3327042" cy="1625498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5"/>
          <a:srcRect l="19475" t="33386" r="45608" b="5704"/>
          <a:stretch/>
        </p:blipFill>
        <p:spPr>
          <a:xfrm>
            <a:off x="5973642" y="2058880"/>
            <a:ext cx="2983044" cy="2927024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1055296" y="1746399"/>
            <a:ext cx="11015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每月</a:t>
            </a:r>
            <a:r>
              <a:rPr lang="en-US" altLang="zh-TW" dirty="0" err="1" smtClean="0"/>
              <a:t>po</a:t>
            </a:r>
            <a:r>
              <a:rPr lang="zh-TW" altLang="en-US" dirty="0" smtClean="0"/>
              <a:t>文數</a:t>
            </a:r>
            <a:endParaRPr lang="zh-TW" altLang="en-US" dirty="0"/>
          </a:p>
        </p:txBody>
      </p:sp>
      <p:sp>
        <p:nvSpPr>
          <p:cNvPr id="9" name="文字方塊 8"/>
          <p:cNvSpPr txBox="1"/>
          <p:nvPr/>
        </p:nvSpPr>
        <p:spPr>
          <a:xfrm>
            <a:off x="3150904" y="931236"/>
            <a:ext cx="25378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原</a:t>
            </a:r>
            <a:r>
              <a:rPr lang="zh-TW" altLang="en-US" dirty="0" smtClean="0"/>
              <a:t>每月各</a:t>
            </a:r>
            <a:r>
              <a:rPr lang="en-US" altLang="zh-TW" dirty="0" err="1" smtClean="0"/>
              <a:t>po</a:t>
            </a:r>
            <a:r>
              <a:rPr lang="zh-TW" altLang="en-US" dirty="0" smtClean="0"/>
              <a:t>文之評論與按讚數</a:t>
            </a:r>
            <a:endParaRPr lang="zh-TW" altLang="en-US" dirty="0"/>
          </a:p>
        </p:txBody>
      </p:sp>
      <p:sp>
        <p:nvSpPr>
          <p:cNvPr id="10" name="文字方塊 9"/>
          <p:cNvSpPr txBox="1"/>
          <p:nvPr/>
        </p:nvSpPr>
        <p:spPr>
          <a:xfrm>
            <a:off x="3436497" y="1746399"/>
            <a:ext cx="20874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以</a:t>
            </a:r>
            <a:r>
              <a:rPr lang="en-US" altLang="zh-TW" dirty="0" smtClean="0"/>
              <a:t>100</a:t>
            </a:r>
            <a:r>
              <a:rPr lang="zh-TW" altLang="en-US" dirty="0" smtClean="0"/>
              <a:t>為</a:t>
            </a:r>
            <a:r>
              <a:rPr lang="en-US" altLang="zh-TW" dirty="0" smtClean="0"/>
              <a:t>Outlier</a:t>
            </a:r>
            <a:r>
              <a:rPr lang="zh-TW" altLang="en-US" dirty="0" smtClean="0"/>
              <a:t>的評論數</a:t>
            </a:r>
            <a:endParaRPr lang="zh-TW" altLang="en-US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6422127" y="1751103"/>
            <a:ext cx="21868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以</a:t>
            </a:r>
            <a:r>
              <a:rPr lang="en-US" altLang="zh-TW" dirty="0" smtClean="0"/>
              <a:t>2000</a:t>
            </a:r>
            <a:r>
              <a:rPr lang="zh-TW" altLang="en-US" dirty="0" smtClean="0"/>
              <a:t>為</a:t>
            </a:r>
            <a:r>
              <a:rPr lang="en-US" altLang="zh-TW" dirty="0" smtClean="0"/>
              <a:t>Outlier</a:t>
            </a:r>
            <a:r>
              <a:rPr lang="zh-TW" altLang="en-US" dirty="0" smtClean="0"/>
              <a:t>的按讚</a:t>
            </a:r>
            <a:r>
              <a:rPr lang="zh-TW" altLang="en-US" dirty="0"/>
              <a:t>數</a:t>
            </a:r>
          </a:p>
        </p:txBody>
      </p:sp>
    </p:spTree>
    <p:extLst>
      <p:ext uri="{BB962C8B-B14F-4D97-AF65-F5344CB8AC3E}">
        <p14:creationId xmlns:p14="http://schemas.microsoft.com/office/powerpoint/2010/main" val="37602822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l="13232" t="30007" r="55131" b="13270"/>
          <a:stretch/>
        </p:blipFill>
        <p:spPr>
          <a:xfrm>
            <a:off x="14797" y="2080655"/>
            <a:ext cx="2890435" cy="2915085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/>
          <a:srcRect l="13900" t="35046" r="24394" b="7754"/>
          <a:stretch/>
        </p:blipFill>
        <p:spPr>
          <a:xfrm>
            <a:off x="6005320" y="178193"/>
            <a:ext cx="2964960" cy="1546014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4"/>
          <a:srcRect l="19312" t="33395" r="45278" b="5840"/>
          <a:stretch/>
        </p:blipFill>
        <p:spPr>
          <a:xfrm>
            <a:off x="2905231" y="2080655"/>
            <a:ext cx="3023379" cy="2918401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5"/>
          <a:srcRect l="19151" t="29313" r="45440" b="10068"/>
          <a:stretch/>
        </p:blipFill>
        <p:spPr>
          <a:xfrm>
            <a:off x="5929079" y="2067176"/>
            <a:ext cx="3041201" cy="2928564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908012" y="1771410"/>
            <a:ext cx="11015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每月</a:t>
            </a:r>
            <a:r>
              <a:rPr lang="en-US" altLang="zh-TW" dirty="0" err="1" smtClean="0"/>
              <a:t>po</a:t>
            </a:r>
            <a:r>
              <a:rPr lang="zh-TW" altLang="en-US" dirty="0" smtClean="0"/>
              <a:t>文數</a:t>
            </a:r>
            <a:endParaRPr lang="zh-TW" altLang="en-US" dirty="0"/>
          </a:p>
        </p:txBody>
      </p:sp>
      <p:sp>
        <p:nvSpPr>
          <p:cNvPr id="9" name="標題 1"/>
          <p:cNvSpPr>
            <a:spLocks noGrp="1"/>
          </p:cNvSpPr>
          <p:nvPr>
            <p:ph type="title"/>
          </p:nvPr>
        </p:nvSpPr>
        <p:spPr>
          <a:xfrm>
            <a:off x="161798" y="204976"/>
            <a:ext cx="5437028" cy="572700"/>
          </a:xfrm>
        </p:spPr>
        <p:txBody>
          <a:bodyPr/>
          <a:lstStyle/>
          <a:p>
            <a:r>
              <a:rPr lang="en-US" altLang="zh-TW" dirty="0"/>
              <a:t>Fid=203507002993446PChome</a:t>
            </a:r>
            <a:endParaRPr lang="zh-TW" altLang="en-US" dirty="0"/>
          </a:p>
        </p:txBody>
      </p:sp>
      <p:sp>
        <p:nvSpPr>
          <p:cNvPr id="10" name="文字方塊 9"/>
          <p:cNvSpPr txBox="1"/>
          <p:nvPr/>
        </p:nvSpPr>
        <p:spPr>
          <a:xfrm>
            <a:off x="3467446" y="967500"/>
            <a:ext cx="25378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原</a:t>
            </a:r>
            <a:r>
              <a:rPr lang="zh-TW" altLang="en-US" dirty="0" smtClean="0"/>
              <a:t>每月各</a:t>
            </a:r>
            <a:r>
              <a:rPr lang="en-US" altLang="zh-TW" dirty="0" err="1" smtClean="0"/>
              <a:t>po</a:t>
            </a:r>
            <a:r>
              <a:rPr lang="zh-TW" altLang="en-US" dirty="0" smtClean="0"/>
              <a:t>文之評論與按讚數</a:t>
            </a:r>
            <a:endParaRPr lang="zh-TW" altLang="en-US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3373204" y="1769369"/>
            <a:ext cx="20874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以</a:t>
            </a:r>
            <a:r>
              <a:rPr lang="en-US" altLang="zh-TW" dirty="0" smtClean="0"/>
              <a:t>200</a:t>
            </a:r>
            <a:r>
              <a:rPr lang="zh-TW" altLang="en-US" dirty="0" smtClean="0"/>
              <a:t>為</a:t>
            </a:r>
            <a:r>
              <a:rPr lang="en-US" altLang="zh-TW" dirty="0" smtClean="0"/>
              <a:t>Outlier</a:t>
            </a:r>
            <a:r>
              <a:rPr lang="zh-TW" altLang="en-US" dirty="0" smtClean="0"/>
              <a:t>的評論數</a:t>
            </a:r>
            <a:endParaRPr lang="zh-TW" altLang="en-US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6356270" y="1769369"/>
            <a:ext cx="21868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以</a:t>
            </a:r>
            <a:r>
              <a:rPr lang="en-US" altLang="zh-TW" dirty="0" smtClean="0"/>
              <a:t>6000</a:t>
            </a:r>
            <a:r>
              <a:rPr lang="zh-TW" altLang="en-US" dirty="0" smtClean="0"/>
              <a:t>為</a:t>
            </a:r>
            <a:r>
              <a:rPr lang="en-US" altLang="zh-TW" dirty="0" smtClean="0"/>
              <a:t>Outlier</a:t>
            </a:r>
            <a:r>
              <a:rPr lang="zh-TW" altLang="en-US" dirty="0" smtClean="0"/>
              <a:t>的按讚</a:t>
            </a:r>
            <a:r>
              <a:rPr lang="zh-TW" altLang="en-US" dirty="0"/>
              <a:t>數</a:t>
            </a:r>
          </a:p>
        </p:txBody>
      </p:sp>
    </p:spTree>
    <p:extLst>
      <p:ext uri="{BB962C8B-B14F-4D97-AF65-F5344CB8AC3E}">
        <p14:creationId xmlns:p14="http://schemas.microsoft.com/office/powerpoint/2010/main" val="25604797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/>
          <a:srcRect l="14067" t="37524" r="55311" b="6505"/>
          <a:stretch/>
        </p:blipFill>
        <p:spPr>
          <a:xfrm>
            <a:off x="223529" y="2154063"/>
            <a:ext cx="2771215" cy="2849155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4"/>
          <a:srcRect l="13912" t="29255" r="23561" b="15260"/>
          <a:stretch/>
        </p:blipFill>
        <p:spPr>
          <a:xfrm>
            <a:off x="5770437" y="155707"/>
            <a:ext cx="3276762" cy="1635618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5"/>
          <a:srcRect l="19064" t="29905" r="47493" b="8747"/>
          <a:stretch/>
        </p:blipFill>
        <p:spPr>
          <a:xfrm>
            <a:off x="3001535" y="2146091"/>
            <a:ext cx="2768902" cy="2857127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6"/>
          <a:srcRect l="19392" t="33257" r="45034" b="5832"/>
          <a:stretch/>
        </p:blipFill>
        <p:spPr>
          <a:xfrm>
            <a:off x="5770437" y="2146564"/>
            <a:ext cx="2959096" cy="2850004"/>
          </a:xfrm>
          <a:prstGeom prst="rect">
            <a:avLst/>
          </a:prstGeom>
        </p:spPr>
      </p:pic>
      <p:sp>
        <p:nvSpPr>
          <p:cNvPr id="10" name="文字方塊 9"/>
          <p:cNvSpPr txBox="1"/>
          <p:nvPr/>
        </p:nvSpPr>
        <p:spPr>
          <a:xfrm>
            <a:off x="1066292" y="1838313"/>
            <a:ext cx="11015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每月</a:t>
            </a:r>
            <a:r>
              <a:rPr lang="en-US" altLang="zh-TW" dirty="0" err="1" smtClean="0"/>
              <a:t>po</a:t>
            </a:r>
            <a:r>
              <a:rPr lang="zh-TW" altLang="en-US" dirty="0" smtClean="0"/>
              <a:t>文數</a:t>
            </a:r>
            <a:endParaRPr lang="zh-TW" altLang="en-US" dirty="0"/>
          </a:p>
        </p:txBody>
      </p:sp>
      <p:sp>
        <p:nvSpPr>
          <p:cNvPr id="11" name="標題 1"/>
          <p:cNvSpPr>
            <a:spLocks noGrp="1"/>
          </p:cNvSpPr>
          <p:nvPr>
            <p:ph type="title"/>
          </p:nvPr>
        </p:nvSpPr>
        <p:spPr>
          <a:xfrm>
            <a:off x="161797" y="204976"/>
            <a:ext cx="5580846" cy="572700"/>
          </a:xfrm>
        </p:spPr>
        <p:txBody>
          <a:bodyPr/>
          <a:lstStyle/>
          <a:p>
            <a:r>
              <a:rPr lang="en-US" altLang="zh-TW" dirty="0"/>
              <a:t>Fid=186034394769383Cathaylife</a:t>
            </a:r>
            <a:endParaRPr lang="zh-TW" altLang="en-US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3232563" y="973516"/>
            <a:ext cx="25378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原</a:t>
            </a:r>
            <a:r>
              <a:rPr lang="zh-TW" altLang="en-US" dirty="0" smtClean="0"/>
              <a:t>每月各</a:t>
            </a:r>
            <a:r>
              <a:rPr lang="en-US" altLang="zh-TW" dirty="0" err="1" smtClean="0"/>
              <a:t>po</a:t>
            </a:r>
            <a:r>
              <a:rPr lang="zh-TW" altLang="en-US" dirty="0" smtClean="0"/>
              <a:t>文之評論與按讚數</a:t>
            </a:r>
            <a:endParaRPr lang="zh-TW" altLang="en-US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3342271" y="1838314"/>
            <a:ext cx="20874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以</a:t>
            </a:r>
            <a:r>
              <a:rPr lang="en-US" altLang="zh-TW" dirty="0"/>
              <a:t>2</a:t>
            </a:r>
            <a:r>
              <a:rPr lang="en-US" altLang="zh-TW" dirty="0" smtClean="0"/>
              <a:t>00</a:t>
            </a:r>
            <a:r>
              <a:rPr lang="zh-TW" altLang="en-US" dirty="0" smtClean="0"/>
              <a:t>為</a:t>
            </a:r>
            <a:r>
              <a:rPr lang="en-US" altLang="zh-TW" dirty="0" smtClean="0"/>
              <a:t>Outlier</a:t>
            </a:r>
            <a:r>
              <a:rPr lang="zh-TW" altLang="en-US" dirty="0" smtClean="0"/>
              <a:t>的評論數</a:t>
            </a:r>
            <a:endParaRPr lang="zh-TW" altLang="en-US" dirty="0"/>
          </a:p>
        </p:txBody>
      </p:sp>
      <p:sp>
        <p:nvSpPr>
          <p:cNvPr id="14" name="文字方塊 13"/>
          <p:cNvSpPr txBox="1"/>
          <p:nvPr/>
        </p:nvSpPr>
        <p:spPr>
          <a:xfrm>
            <a:off x="6172246" y="1838787"/>
            <a:ext cx="21868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以</a:t>
            </a:r>
            <a:r>
              <a:rPr lang="en-US" altLang="zh-TW" dirty="0" smtClean="0"/>
              <a:t>1000</a:t>
            </a:r>
            <a:r>
              <a:rPr lang="zh-TW" altLang="en-US" dirty="0" smtClean="0"/>
              <a:t>為</a:t>
            </a:r>
            <a:r>
              <a:rPr lang="en-US" altLang="zh-TW" dirty="0" smtClean="0"/>
              <a:t>Outlier</a:t>
            </a:r>
            <a:r>
              <a:rPr lang="zh-TW" altLang="en-US" dirty="0" smtClean="0"/>
              <a:t>的按讚</a:t>
            </a:r>
            <a:r>
              <a:rPr lang="zh-TW" altLang="en-US" dirty="0"/>
              <a:t>數</a:t>
            </a:r>
          </a:p>
        </p:txBody>
      </p:sp>
    </p:spTree>
    <p:extLst>
      <p:ext uri="{BB962C8B-B14F-4D97-AF65-F5344CB8AC3E}">
        <p14:creationId xmlns:p14="http://schemas.microsoft.com/office/powerpoint/2010/main" val="1999626756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2250</TotalTime>
  <Words>566</Words>
  <Application>Microsoft Office PowerPoint</Application>
  <PresentationFormat>如螢幕大小 (16:9)</PresentationFormat>
  <Paragraphs>67</Paragraphs>
  <Slides>16</Slides>
  <Notes>7</Notes>
  <HiddenSlides>0</HiddenSlides>
  <MMClips>0</MMClips>
  <ScaleCrop>false</ScaleCrop>
  <HeadingPairs>
    <vt:vector size="6" baseType="variant">
      <vt:variant>
        <vt:lpstr>使用字型</vt:lpstr>
      </vt:variant>
      <vt:variant>
        <vt:i4>2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16</vt:i4>
      </vt:variant>
    </vt:vector>
  </HeadingPairs>
  <TitlesOfParts>
    <vt:vector size="19" baseType="lpstr">
      <vt:lpstr>新細明體</vt:lpstr>
      <vt:lpstr>Arial</vt:lpstr>
      <vt:lpstr>simple-light-2</vt:lpstr>
      <vt:lpstr>社群媒體分析期末報告</vt:lpstr>
      <vt:lpstr>報告大綱</vt:lpstr>
      <vt:lpstr>背景與觀察- 觀察案例</vt:lpstr>
      <vt:lpstr>背景與觀察- 觀察案例</vt:lpstr>
      <vt:lpstr>分析方法與目的</vt:lpstr>
      <vt:lpstr>資料統計</vt:lpstr>
      <vt:lpstr>Fid=115361891807579Domino</vt:lpstr>
      <vt:lpstr>Fid=203507002993446PChome</vt:lpstr>
      <vt:lpstr>Fid=186034394769383Cathaylife</vt:lpstr>
      <vt:lpstr>資料分析結果</vt:lpstr>
      <vt:lpstr>各粉絲頁的po文類別及各類別文章數</vt:lpstr>
      <vt:lpstr>PowerPoint 簡報</vt:lpstr>
      <vt:lpstr>三粉絲專頁依據各類別po分類分析按讚數</vt:lpstr>
      <vt:lpstr>三粉絲專頁依據各類別po分類分析留言數</vt:lpstr>
      <vt:lpstr>PowerPoint 簡報</vt:lpstr>
      <vt:lpstr>結語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社群媒體分析期末報告 (範本)</dc:title>
  <cp:lastModifiedBy>user</cp:lastModifiedBy>
  <cp:revision>29</cp:revision>
  <dcterms:modified xsi:type="dcterms:W3CDTF">2017-01-16T07:26:36Z</dcterms:modified>
</cp:coreProperties>
</file>